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20"/>
  </p:notesMasterIdLst>
  <p:sldIdLst>
    <p:sldId id="325" r:id="rId2"/>
    <p:sldId id="331" r:id="rId3"/>
    <p:sldId id="333" r:id="rId4"/>
    <p:sldId id="332" r:id="rId5"/>
    <p:sldId id="326" r:id="rId6"/>
    <p:sldId id="327" r:id="rId7"/>
    <p:sldId id="328" r:id="rId8"/>
    <p:sldId id="330" r:id="rId9"/>
    <p:sldId id="257" r:id="rId10"/>
    <p:sldId id="260" r:id="rId11"/>
    <p:sldId id="318" r:id="rId12"/>
    <p:sldId id="329" r:id="rId13"/>
    <p:sldId id="334" r:id="rId14"/>
    <p:sldId id="335" r:id="rId15"/>
    <p:sldId id="321" r:id="rId16"/>
    <p:sldId id="322" r:id="rId17"/>
    <p:sldId id="336" r:id="rId18"/>
    <p:sldId id="324" r:id="rId19"/>
  </p:sldIdLst>
  <p:sldSz cx="11161713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74" y="-96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fld id="{F8E1C870-9B88-4D33-9DF2-E7823213B932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685800"/>
            <a:ext cx="5578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fld id="{BE960E71-46A6-4D15-9A77-EE56C985F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/>
              <a:t>The Holy prophet Muhammad (PBUH) and his four caliphs (</a:t>
            </a:r>
            <a:r>
              <a:rPr lang="en-US" dirty="0" err="1" smtClean="0"/>
              <a:t>Khulafa</a:t>
            </a:r>
            <a:r>
              <a:rPr lang="en-US" dirty="0" smtClean="0"/>
              <a:t>-e-</a:t>
            </a:r>
            <a:r>
              <a:rPr lang="en-US" dirty="0" err="1" smtClean="0"/>
              <a:t>Rashedeen</a:t>
            </a:r>
            <a:r>
              <a:rPr lang="en-US" dirty="0" smtClean="0"/>
              <a:t>) made it an authority for the rest of time and world.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/>
              <a:t>They actually united the temporal and spiritual authorities and practiced them in a human society and which in the first instance remained in practice for a century in one go. (till the period of Omar bin Abdul Aziz 717-820 AD or 99-101 AH).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1100" dirty="0" smtClean="0"/>
              <a:t>During this period , even though the caliphate (</a:t>
            </a:r>
            <a:r>
              <a:rPr lang="en-US" sz="1100" i="1" dirty="0" err="1" smtClean="0"/>
              <a:t>Khilafat</a:t>
            </a:r>
            <a:r>
              <a:rPr lang="en-US" sz="1100" dirty="0" smtClean="0"/>
              <a:t>) </a:t>
            </a:r>
            <a:r>
              <a:rPr lang="en-US" dirty="0" smtClean="0"/>
              <a:t>was converted into dynastic  kingship (</a:t>
            </a:r>
            <a:r>
              <a:rPr lang="en-US" dirty="0" err="1" smtClean="0"/>
              <a:t>Mulukiat</a:t>
            </a:r>
            <a:r>
              <a:rPr lang="en-US" dirty="0" smtClean="0"/>
              <a:t>), the basic structure of the Islamic  state  welfare services remained unaffected despite the fact that the public exchequer  was in the hands of the kings or the so-called caliphs. It was the Islamic state and Government which laid the foundations of the  first welfare State in the human history  on this planet</a:t>
            </a:r>
            <a:r>
              <a:rPr lang="en-US" sz="11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960E71-46A6-4D15-9A77-EE56C985FA8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However, Islam recognize this </a:t>
            </a:r>
            <a:r>
              <a:rPr lang="en-US" u="sng" dirty="0" smtClean="0">
                <a:solidFill>
                  <a:srgbClr val="FF0000"/>
                </a:solidFill>
              </a:rPr>
              <a:t>world as a source of  salvation and prosperity </a:t>
            </a:r>
            <a:r>
              <a:rPr lang="en-US" dirty="0" smtClean="0"/>
              <a:t>in the eternal life in the world hereafter. 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As a Muslim we believe in the  fundamental that there is life after death and every one will be accountable for his/ her deeds and/or misdeeds.</a:t>
            </a:r>
            <a:endParaRPr lang="en-US" sz="1100" dirty="0" smtClean="0"/>
          </a:p>
          <a:p>
            <a:pPr eaLnBrk="1" hangingPunct="1">
              <a:defRPr/>
            </a:pPr>
            <a:r>
              <a:rPr lang="en-US" dirty="0" smtClean="0"/>
              <a:t>Every socio-economic and political system is goal oriented and inconceivable  without any organized community / society governed in accordance with the tenets of that system. Similarly </a:t>
            </a:r>
            <a:r>
              <a:rPr lang="en-US" u="sng" dirty="0" smtClean="0"/>
              <a:t>Islam as a way of life is goal oriented </a:t>
            </a:r>
            <a:r>
              <a:rPr lang="en-US" dirty="0" smtClean="0"/>
              <a:t>and needs an </a:t>
            </a:r>
            <a:r>
              <a:rPr lang="en-US" u="sng" dirty="0" smtClean="0"/>
              <a:t>organized society </a:t>
            </a:r>
            <a:r>
              <a:rPr lang="en-US" dirty="0" smtClean="0"/>
              <a:t>for its governance in accordance with its own tenets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Islam views </a:t>
            </a:r>
            <a:r>
              <a:rPr lang="en-US" u="sng" dirty="0" smtClean="0">
                <a:effectLst/>
              </a:rPr>
              <a:t>life as a consistent whole</a:t>
            </a:r>
            <a:r>
              <a:rPr lang="en-US" dirty="0" smtClean="0"/>
              <a:t> and all the aspects of the human life whether economic, social or political, are considered as interdependent. ;there is no room for any aspect of life  to be separated in secular and sacred.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960E71-46A6-4D15-9A77-EE56C985FA8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960E71-46A6-4D15-9A77-EE56C985FA8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129" y="2130429"/>
            <a:ext cx="94874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257" y="3886200"/>
            <a:ext cx="78131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964BC-A702-4E3F-B8FB-8A92552557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C3BDC-22CB-4DCA-AD33-FAAD149CAA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6595" y="274642"/>
            <a:ext cx="272066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594" y="274642"/>
            <a:ext cx="79759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FDF94-EE4F-48DC-8744-893B4664E6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E7600-2EB9-43EE-AB07-0ECE0A2337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699" y="4406904"/>
            <a:ext cx="94874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699" y="2906713"/>
            <a:ext cx="94874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5A646-CFD3-486D-884F-E6EE747307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593" y="1600204"/>
            <a:ext cx="534832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943" y="1600204"/>
            <a:ext cx="534832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59DBB-8A02-4718-B166-B4C1FB1759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5" y="1535113"/>
            <a:ext cx="49316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85" y="2174875"/>
            <a:ext cx="49316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69997" y="1535113"/>
            <a:ext cx="49336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9997" y="2174875"/>
            <a:ext cx="49336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E96FA-530D-477D-BA1B-356F61E4DF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D12CA-BABE-44D0-BDB8-E78A96D48C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7EAFA-6AB7-4781-865C-06001023C5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3050"/>
            <a:ext cx="367212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922" y="273054"/>
            <a:ext cx="623970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86" y="1435103"/>
            <a:ext cx="367212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AAFAC-6700-4532-B7C9-9E2EBF502E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7773" y="4800600"/>
            <a:ext cx="66970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87773" y="612775"/>
            <a:ext cx="66970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7773" y="5367338"/>
            <a:ext cx="66970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E4131-B2FE-406D-8054-C46FFA250D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600204"/>
            <a:ext cx="1004554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086" y="6356354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3586" y="6356354"/>
            <a:ext cx="35345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9228" y="6356354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35BA3A-E724-46F0-A67B-28CFBE8EB0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THE CONCEPT OF WELFARE   IN ISLAM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58086" y="152400"/>
            <a:ext cx="10045542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/>
              <a:t>The sacred and the secular</a:t>
            </a:r>
            <a:r>
              <a:rPr lang="en-US" dirty="0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72057" y="1219200"/>
            <a:ext cx="10237999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Today, things and actions are divided into sacred and the secular, or Holy and unholy, Religious and Worldly. One is private and the other is social.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Sacred: Religious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Secular: Worldly, non-religious 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The concept of sacred and secular is different in Islam. 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Actions </a:t>
            </a:r>
            <a:r>
              <a:rPr lang="en-US" dirty="0" smtClean="0"/>
              <a:t>in themselves are neither sacred nor secular. It is the intention that makes them either sacred or secular.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e.g. Engineer constructing a dam for betterment of Allah’s creatures.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A carpenter doing his job in order to earn </a:t>
            </a:r>
            <a:r>
              <a:rPr lang="en-US" dirty="0" err="1" smtClean="0"/>
              <a:t>Halal</a:t>
            </a:r>
            <a:r>
              <a:rPr lang="en-US" dirty="0" smtClean="0"/>
              <a:t> money.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8086" y="1"/>
            <a:ext cx="10045542" cy="987425"/>
          </a:xfrm>
        </p:spPr>
        <p:txBody>
          <a:bodyPr>
            <a:normAutofit/>
          </a:bodyPr>
          <a:lstStyle/>
          <a:p>
            <a:pPr marL="838200" indent="-838200" eaLnBrk="1" hangingPunct="1">
              <a:defRPr/>
            </a:pPr>
            <a:r>
              <a:rPr lang="en-US" sz="4000" b="1" dirty="0" smtClean="0"/>
              <a:t>The </a:t>
            </a:r>
            <a:r>
              <a:rPr lang="en-US" sz="4000" b="1" dirty="0" smtClean="0"/>
              <a:t>Islamic Approach to Social Welfare</a:t>
            </a:r>
            <a:r>
              <a:rPr lang="en-US" sz="5400" b="1" dirty="0" smtClean="0"/>
              <a:t>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558086" y="1219200"/>
            <a:ext cx="10045542" cy="487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Catering to the welfare of the people and relieving them of hardships is a basic objective of the Islamic State. </a:t>
            </a:r>
          </a:p>
          <a:p>
            <a:pPr eaLnBrk="1" hangingPunct="1">
              <a:defRPr/>
            </a:pPr>
            <a:r>
              <a:rPr lang="en-US" dirty="0" smtClean="0"/>
              <a:t>The </a:t>
            </a:r>
            <a:r>
              <a:rPr lang="en-US" b="1" u="sng" dirty="0" smtClean="0"/>
              <a:t>Islamic concept of welfare </a:t>
            </a:r>
            <a:r>
              <a:rPr lang="en-US" dirty="0" smtClean="0"/>
              <a:t>encompasses </a:t>
            </a:r>
            <a:r>
              <a:rPr lang="en-US" b="1" u="sng" dirty="0" smtClean="0"/>
              <a:t>all the welfare services </a:t>
            </a:r>
            <a:r>
              <a:rPr lang="en-US" dirty="0" smtClean="0"/>
              <a:t>which are known in the </a:t>
            </a:r>
            <a:r>
              <a:rPr lang="en-US" dirty="0" smtClean="0"/>
              <a:t>West </a:t>
            </a:r>
            <a:r>
              <a:rPr lang="en-US" dirty="0" smtClean="0"/>
              <a:t>as social services - </a:t>
            </a:r>
            <a:r>
              <a:rPr lang="en-US" u="sng" dirty="0" smtClean="0"/>
              <a:t>education</a:t>
            </a:r>
            <a:r>
              <a:rPr lang="en-US" dirty="0" smtClean="0"/>
              <a:t>, </a:t>
            </a:r>
            <a:r>
              <a:rPr lang="en-US" u="sng" dirty="0" smtClean="0"/>
              <a:t>health</a:t>
            </a:r>
            <a:r>
              <a:rPr lang="en-US" dirty="0" smtClean="0"/>
              <a:t>, </a:t>
            </a:r>
            <a:r>
              <a:rPr lang="en-US" u="sng" dirty="0" smtClean="0"/>
              <a:t>rural development</a:t>
            </a:r>
            <a:r>
              <a:rPr lang="en-US" dirty="0" smtClean="0"/>
              <a:t>, </a:t>
            </a:r>
            <a:r>
              <a:rPr lang="en-US" u="sng" dirty="0" smtClean="0"/>
              <a:t>agriculture</a:t>
            </a:r>
            <a:r>
              <a:rPr lang="en-US" dirty="0" smtClean="0"/>
              <a:t>, </a:t>
            </a:r>
            <a:r>
              <a:rPr lang="en-US" u="sng" dirty="0" smtClean="0"/>
              <a:t>public health</a:t>
            </a:r>
            <a:r>
              <a:rPr lang="en-US" dirty="0" smtClean="0"/>
              <a:t>, </a:t>
            </a:r>
            <a:r>
              <a:rPr lang="en-US" u="sng" dirty="0" smtClean="0"/>
              <a:t>sanitation</a:t>
            </a:r>
            <a:r>
              <a:rPr lang="en-US" dirty="0" smtClean="0"/>
              <a:t>, </a:t>
            </a:r>
            <a:r>
              <a:rPr lang="en-US" u="sng" dirty="0" smtClean="0"/>
              <a:t>income maintenance</a:t>
            </a:r>
            <a:r>
              <a:rPr lang="en-US" dirty="0" smtClean="0"/>
              <a:t>, </a:t>
            </a:r>
            <a:r>
              <a:rPr lang="en-US" u="sng" dirty="0" smtClean="0"/>
              <a:t>child welfare</a:t>
            </a:r>
            <a:r>
              <a:rPr lang="en-US" dirty="0" smtClean="0"/>
              <a:t>, </a:t>
            </a:r>
            <a:r>
              <a:rPr lang="en-US" u="sng" dirty="0" smtClean="0"/>
              <a:t>law and order </a:t>
            </a:r>
            <a:r>
              <a:rPr lang="en-US" dirty="0" smtClean="0"/>
              <a:t>and any other aspect of </a:t>
            </a:r>
            <a:r>
              <a:rPr lang="en-US" u="sng" dirty="0" smtClean="0"/>
              <a:t>material and social well-being.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Material and Spiritual Needs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1219200"/>
            <a:ext cx="10045542" cy="452596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The Islamic </a:t>
            </a:r>
            <a:r>
              <a:rPr lang="en-US" dirty="0" smtClean="0"/>
              <a:t>concept of welfare is </a:t>
            </a:r>
            <a:r>
              <a:rPr lang="en-US" dirty="0"/>
              <a:t>much broader in the sense that it considers man not only in need of </a:t>
            </a:r>
            <a:r>
              <a:rPr lang="en-US" b="1" u="sng" dirty="0"/>
              <a:t>material needs </a:t>
            </a:r>
            <a:r>
              <a:rPr lang="en-US" dirty="0"/>
              <a:t>but also in </a:t>
            </a:r>
            <a:r>
              <a:rPr lang="en-US" b="1" u="sng" dirty="0"/>
              <a:t>spiritual needs</a:t>
            </a:r>
            <a:r>
              <a:rPr lang="en-US" b="1" dirty="0"/>
              <a:t> </a:t>
            </a:r>
            <a:r>
              <a:rPr lang="en-US" dirty="0"/>
              <a:t>and Islam does take notice of that as well.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 Man is made up of </a:t>
            </a:r>
            <a:r>
              <a:rPr lang="en-US" sz="4800" b="1" u="sng" dirty="0"/>
              <a:t>matter</a:t>
            </a:r>
            <a:r>
              <a:rPr lang="en-US" sz="4800" dirty="0"/>
              <a:t> </a:t>
            </a:r>
            <a:r>
              <a:rPr lang="en-US" dirty="0"/>
              <a:t>(clay)</a:t>
            </a:r>
            <a:r>
              <a:rPr lang="en-US" sz="1700" dirty="0">
                <a:hlinkClick r:id="" action="ppaction://noaction"/>
              </a:rPr>
              <a:t>[1]</a:t>
            </a:r>
            <a:r>
              <a:rPr lang="en-US" dirty="0"/>
              <a:t> and Islam wants his </a:t>
            </a:r>
            <a:r>
              <a:rPr lang="en-US" u="sng" dirty="0"/>
              <a:t>material well-being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But </a:t>
            </a:r>
            <a:r>
              <a:rPr lang="en-US" dirty="0"/>
              <a:t>that matter is also infused with a </a:t>
            </a:r>
            <a:r>
              <a:rPr lang="en-US" sz="4800" b="1" u="sng" dirty="0"/>
              <a:t>soul </a:t>
            </a:r>
            <a:r>
              <a:rPr lang="en-US" dirty="0"/>
              <a:t>and matter and soul comprise an indivisible human being. Man’s material and </a:t>
            </a:r>
            <a:r>
              <a:rPr lang="en-US" u="sng" dirty="0"/>
              <a:t>spiritual needs </a:t>
            </a:r>
            <a:r>
              <a:rPr lang="en-US" dirty="0"/>
              <a:t>are therefore, necessary and indivisible.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99256" y="6096000"/>
            <a:ext cx="3277692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hlinkClick r:id="" action="ppaction://noaction"/>
              </a:rPr>
              <a:t>[1]</a:t>
            </a:r>
            <a:r>
              <a:rPr lang="en-US" dirty="0" smtClean="0"/>
              <a:t> Al-Quran, (</a:t>
            </a:r>
            <a:r>
              <a:rPr lang="en-US" i="1" dirty="0" smtClean="0"/>
              <a:t>Al-</a:t>
            </a:r>
            <a:r>
              <a:rPr lang="en-US" i="1" dirty="0" err="1" smtClean="0"/>
              <a:t>Hajr</a:t>
            </a:r>
            <a:r>
              <a:rPr lang="en-US" dirty="0" smtClean="0"/>
              <a:t>) 15: 26.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650" t="48040" r="10475" b="41960"/>
          <a:stretch>
            <a:fillRect/>
          </a:stretch>
        </p:blipFill>
        <p:spPr bwMode="auto">
          <a:xfrm>
            <a:off x="4361656" y="6172200"/>
            <a:ext cx="632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76200"/>
            <a:ext cx="10045542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Resources on Earth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762001"/>
            <a:ext cx="10045542" cy="1676399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1736"/>
          <a:stretch>
            <a:fillRect/>
          </a:stretch>
        </p:blipFill>
        <p:spPr bwMode="auto">
          <a:xfrm>
            <a:off x="0" y="2667000"/>
            <a:ext cx="4620496" cy="12652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71256" y="2133600"/>
            <a:ext cx="6190457" cy="20169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33145" y="4642766"/>
            <a:ext cx="6328568" cy="22152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0" y="2438400"/>
            <a:ext cx="251460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 smtClean="0"/>
              <a:t>Al-Quran, Al-</a:t>
            </a:r>
            <a:r>
              <a:rPr lang="en-US" sz="1200" b="1" dirty="0" err="1" smtClean="0"/>
              <a:t>Baqara</a:t>
            </a:r>
            <a:r>
              <a:rPr lang="en-US" sz="1200" b="1" dirty="0" smtClean="0"/>
              <a:t>: 2.29. </a:t>
            </a:r>
            <a:endParaRPr lang="en-US" sz="1200" b="1" dirty="0"/>
          </a:p>
        </p:txBody>
      </p:sp>
      <p:sp>
        <p:nvSpPr>
          <p:cNvPr id="9" name="Right Arrow 8"/>
          <p:cNvSpPr/>
          <p:nvPr/>
        </p:nvSpPr>
        <p:spPr>
          <a:xfrm>
            <a:off x="2532856" y="4038600"/>
            <a:ext cx="2474019" cy="61138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smtClean="0"/>
              <a:t>Al-Quran, Al-</a:t>
            </a:r>
            <a:r>
              <a:rPr lang="en-US" sz="1400" b="1" dirty="0" err="1" smtClean="0"/>
              <a:t>Luqman</a:t>
            </a:r>
            <a:r>
              <a:rPr lang="en-US" sz="1400" b="1" dirty="0" smtClean="0"/>
              <a:t>, 31;20, </a:t>
            </a:r>
            <a:endParaRPr lang="en-US" sz="1400" b="1" dirty="0"/>
          </a:p>
        </p:txBody>
      </p:sp>
      <p:sp>
        <p:nvSpPr>
          <p:cNvPr id="10" name="Right Arrow 9"/>
          <p:cNvSpPr/>
          <p:nvPr/>
        </p:nvSpPr>
        <p:spPr>
          <a:xfrm>
            <a:off x="2990056" y="5181600"/>
            <a:ext cx="1618655" cy="61138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smtClean="0"/>
              <a:t>Al-Ibrahim 14:32.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From the verses mentioned in the previous slides, one might infer that God </a:t>
            </a:r>
            <a:r>
              <a:rPr lang="en-US" dirty="0"/>
              <a:t>almighty has created </a:t>
            </a:r>
            <a:r>
              <a:rPr lang="en-US" sz="5200" b="1" u="sng" dirty="0"/>
              <a:t>resources</a:t>
            </a:r>
            <a:r>
              <a:rPr lang="en-US" sz="5200" b="1" dirty="0">
                <a:solidFill>
                  <a:srgbClr val="FF0000"/>
                </a:solidFill>
              </a:rPr>
              <a:t> </a:t>
            </a:r>
            <a:r>
              <a:rPr lang="en-US" dirty="0"/>
              <a:t>for meeting the </a:t>
            </a:r>
            <a:r>
              <a:rPr lang="en-US" b="1" u="sng" dirty="0"/>
              <a:t>material needs </a:t>
            </a:r>
            <a:r>
              <a:rPr lang="en-US" dirty="0"/>
              <a:t>on and above the earth and made them </a:t>
            </a:r>
            <a:r>
              <a:rPr lang="en-US" u="sng" dirty="0"/>
              <a:t>subject to the humans</a:t>
            </a:r>
            <a:r>
              <a:rPr lang="en-US" sz="1900" u="sng" dirty="0">
                <a:solidFill>
                  <a:srgbClr val="FF0000"/>
                </a:solidFill>
                <a:hlinkClick r:id="" action="ppaction://noaction"/>
              </a:rPr>
              <a:t>[1</a:t>
            </a:r>
            <a:r>
              <a:rPr lang="en-US" sz="1900" dirty="0">
                <a:hlinkClick r:id="" action="ppaction://noaction"/>
              </a:rPr>
              <a:t>]</a:t>
            </a:r>
            <a:r>
              <a:rPr lang="en-US" dirty="0"/>
              <a:t>. </a:t>
            </a:r>
          </a:p>
          <a:p>
            <a:pPr>
              <a:defRPr/>
            </a:pPr>
            <a:r>
              <a:rPr lang="en-US" b="1" u="sng" dirty="0"/>
              <a:t>All these resources</a:t>
            </a:r>
            <a:r>
              <a:rPr lang="en-US" b="1" dirty="0"/>
              <a:t> </a:t>
            </a:r>
            <a:r>
              <a:rPr lang="en-US" dirty="0"/>
              <a:t>on, </a:t>
            </a:r>
            <a:r>
              <a:rPr lang="en-US" dirty="0" smtClean="0"/>
              <a:t>above </a:t>
            </a:r>
            <a:r>
              <a:rPr lang="en-US" dirty="0"/>
              <a:t>or below the earth are </a:t>
            </a:r>
            <a:r>
              <a:rPr lang="en-US" u="sng" dirty="0"/>
              <a:t>for human beings </a:t>
            </a:r>
            <a:r>
              <a:rPr lang="en-US" dirty="0"/>
              <a:t>and not for any particular privileged group/ class or country;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it </a:t>
            </a:r>
            <a:r>
              <a:rPr lang="en-US" dirty="0"/>
              <a:t>can therefore, also be inferred that they </a:t>
            </a:r>
            <a:r>
              <a:rPr lang="en-US" b="1" u="sng" dirty="0"/>
              <a:t>are meant for general welfare</a:t>
            </a:r>
            <a:r>
              <a:rPr lang="en-US" dirty="0"/>
              <a:t>—the eradication of </a:t>
            </a:r>
            <a:r>
              <a:rPr lang="en-US" u="sng" dirty="0"/>
              <a:t>poverty </a:t>
            </a:r>
            <a:r>
              <a:rPr lang="en-US" dirty="0"/>
              <a:t>and fulfilling the </a:t>
            </a:r>
            <a:r>
              <a:rPr lang="en-US" u="sng" dirty="0"/>
              <a:t>basic material needs </a:t>
            </a:r>
            <a:r>
              <a:rPr lang="en-US" dirty="0"/>
              <a:t>of all humans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6334780"/>
            <a:ext cx="5885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en-US" sz="1400" i="1" dirty="0" smtClean="0">
                <a:hlinkClick r:id="" action="ppaction://noaction"/>
              </a:rPr>
              <a:t>[1]</a:t>
            </a:r>
            <a:r>
              <a:rPr lang="en-US" sz="1400" i="1" dirty="0" smtClean="0"/>
              <a:t> Al-Quran, Al-</a:t>
            </a:r>
            <a:r>
              <a:rPr lang="en-US" sz="1400" i="1" dirty="0" err="1" smtClean="0"/>
              <a:t>Baqara</a:t>
            </a:r>
            <a:r>
              <a:rPr lang="en-US" sz="1400" i="1" dirty="0" smtClean="0"/>
              <a:t>: 2.29. see also </a:t>
            </a:r>
          </a:p>
          <a:p>
            <a:pPr>
              <a:buNone/>
              <a:defRPr/>
            </a:pPr>
            <a:r>
              <a:rPr lang="en-US" sz="1400" i="1" dirty="0" smtClean="0"/>
              <a:t>Al-Quran, Al-</a:t>
            </a:r>
            <a:r>
              <a:rPr lang="en-US" sz="1400" i="1" dirty="0" err="1" smtClean="0"/>
              <a:t>Luqman</a:t>
            </a:r>
            <a:r>
              <a:rPr lang="en-US" sz="1400" i="1" dirty="0" smtClean="0"/>
              <a:t>, 31;20, Al-Ibrahim 14:32.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ISLAMIC PHILOSOPHY OF WELFARE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The basic philosophy of Islamic welfare system is that the Islamic state is </a:t>
            </a:r>
            <a:r>
              <a:rPr lang="en-US" u="sng" dirty="0" smtClean="0"/>
              <a:t>not only to provide charity and basic needs</a:t>
            </a:r>
            <a:r>
              <a:rPr lang="en-US" dirty="0" smtClean="0"/>
              <a:t> to the citizens but a </a:t>
            </a:r>
            <a:r>
              <a:rPr lang="en-US" b="1" i="1" u="sng" dirty="0" smtClean="0"/>
              <a:t>system</a:t>
            </a:r>
            <a:r>
              <a:rPr lang="en-US" dirty="0" smtClean="0"/>
              <a:t>, which </a:t>
            </a:r>
            <a:r>
              <a:rPr lang="en-US" u="sng" dirty="0" smtClean="0"/>
              <a:t>removes all hindrances</a:t>
            </a:r>
            <a:r>
              <a:rPr lang="en-US" dirty="0" smtClean="0"/>
              <a:t> in the </a:t>
            </a:r>
            <a:r>
              <a:rPr lang="en-US" b="1" u="sng" dirty="0" smtClean="0"/>
              <a:t>development of personality</a:t>
            </a:r>
            <a:r>
              <a:rPr lang="en-US" u="sng" dirty="0" smtClean="0"/>
              <a:t>. </a:t>
            </a:r>
          </a:p>
          <a:p>
            <a:pPr lvl="1">
              <a:defRPr/>
            </a:pPr>
            <a:r>
              <a:rPr lang="en-US" dirty="0" smtClean="0"/>
              <a:t>spiritual and material well being</a:t>
            </a:r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b="1" u="sng" dirty="0" smtClean="0"/>
              <a:t>ultimate aim</a:t>
            </a:r>
            <a:r>
              <a:rPr lang="en-US" b="1" dirty="0" smtClean="0"/>
              <a:t> </a:t>
            </a:r>
            <a:r>
              <a:rPr lang="en-US" dirty="0" smtClean="0"/>
              <a:t>is to attain </a:t>
            </a:r>
            <a:r>
              <a:rPr lang="en-US" b="1" i="1" u="sng" dirty="0" err="1" smtClean="0"/>
              <a:t>Saadah</a:t>
            </a:r>
            <a:r>
              <a:rPr lang="en-US" b="1" dirty="0" smtClean="0"/>
              <a:t> </a:t>
            </a:r>
            <a:r>
              <a:rPr lang="en-US" dirty="0" smtClean="0"/>
              <a:t>blessings of Allah, the Great, -a man’s best self and the attainment of perfection. </a:t>
            </a:r>
          </a:p>
          <a:p>
            <a:pPr lvl="1">
              <a:defRPr/>
            </a:pPr>
            <a:r>
              <a:rPr lang="en-US" dirty="0" smtClean="0"/>
              <a:t>happiness, bliss, a central concept in Islamic philosophy to describe the highest aim of human striving, which can be reached through ethical perfection and increasing </a:t>
            </a:r>
            <a:r>
              <a:rPr lang="en-US" dirty="0" smtClean="0"/>
              <a:t>knowledge.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A-</a:t>
            </a:r>
            <a:r>
              <a:rPr lang="en-US" dirty="0" err="1" smtClean="0"/>
              <a:t>Ghazali</a:t>
            </a:r>
            <a:r>
              <a:rPr lang="en-US" dirty="0" smtClean="0"/>
              <a:t> and Islamic Welfare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Al-</a:t>
            </a:r>
            <a:r>
              <a:rPr lang="en-US" dirty="0" err="1" smtClean="0"/>
              <a:t>Ghazali</a:t>
            </a:r>
            <a:r>
              <a:rPr lang="en-US" dirty="0" smtClean="0"/>
              <a:t> (1058 –1111) </a:t>
            </a:r>
          </a:p>
          <a:p>
            <a:pPr lvl="1">
              <a:defRPr/>
            </a:pPr>
            <a:r>
              <a:rPr lang="en-US" dirty="0" err="1" smtClean="0"/>
              <a:t>Mujaddid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ur-PK" dirty="0" smtClean="0"/>
              <a:t>تجدید </a:t>
            </a:r>
            <a:r>
              <a:rPr lang="ur-PK" dirty="0" smtClean="0"/>
              <a:t>کرنے </a:t>
            </a:r>
            <a:r>
              <a:rPr lang="ur-PK" dirty="0" smtClean="0"/>
              <a:t>والا</a:t>
            </a:r>
            <a:r>
              <a:rPr lang="en-US" dirty="0" smtClean="0"/>
              <a:t>) a </a:t>
            </a:r>
            <a:r>
              <a:rPr lang="en-US" dirty="0" err="1" smtClean="0"/>
              <a:t>renewer</a:t>
            </a:r>
            <a:r>
              <a:rPr lang="en-US" dirty="0" smtClean="0"/>
              <a:t> of the faith who appears once a century to restore faith of the </a:t>
            </a:r>
            <a:r>
              <a:rPr lang="en-US" dirty="0" err="1" smtClean="0"/>
              <a:t>Ummah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dirty="0" err="1" smtClean="0"/>
              <a:t>Hujjat</a:t>
            </a:r>
            <a:r>
              <a:rPr lang="en-US" dirty="0" smtClean="0"/>
              <a:t>-</a:t>
            </a:r>
            <a:r>
              <a:rPr lang="en-US" dirty="0" err="1" smtClean="0"/>
              <a:t>ul</a:t>
            </a:r>
            <a:r>
              <a:rPr lang="en-US" dirty="0" smtClean="0"/>
              <a:t>-Islam (Proof of Islam)</a:t>
            </a:r>
          </a:p>
          <a:p>
            <a:pPr lvl="1">
              <a:defRPr/>
            </a:pPr>
            <a:r>
              <a:rPr lang="en-US" dirty="0" smtClean="0"/>
              <a:t>Book: </a:t>
            </a:r>
            <a:r>
              <a:rPr lang="en-US" dirty="0" err="1" smtClean="0"/>
              <a:t>Ahi’aa</a:t>
            </a:r>
            <a:r>
              <a:rPr lang="en-US" dirty="0" smtClean="0"/>
              <a:t> </a:t>
            </a:r>
            <a:r>
              <a:rPr lang="en-US" dirty="0" err="1" smtClean="0"/>
              <a:t>ul</a:t>
            </a:r>
            <a:r>
              <a:rPr lang="en-US" dirty="0" smtClean="0"/>
              <a:t> </a:t>
            </a:r>
            <a:r>
              <a:rPr lang="en-US" dirty="0" err="1" smtClean="0"/>
              <a:t>Uloom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en-US" dirty="0" smtClean="0"/>
              <a:t> Din (Revival of the Religious Sciences)</a:t>
            </a:r>
          </a:p>
          <a:p>
            <a:pPr lvl="1">
              <a:defRPr/>
            </a:pPr>
            <a:r>
              <a:rPr lang="en-US" dirty="0" smtClean="0"/>
              <a:t>Book: </a:t>
            </a:r>
            <a:r>
              <a:rPr lang="en-US" dirty="0" err="1" smtClean="0"/>
              <a:t>Keemi’aa</a:t>
            </a:r>
            <a:r>
              <a:rPr lang="en-US" dirty="0" smtClean="0"/>
              <a:t>-e-</a:t>
            </a:r>
            <a:r>
              <a:rPr lang="en-US" dirty="0" err="1" smtClean="0"/>
              <a:t>Sa’adat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The Alchemy of Happiness)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He defined the objectives of the Islamic politico-Legal system as the </a:t>
            </a:r>
          </a:p>
          <a:p>
            <a:pPr lvl="1">
              <a:defRPr/>
            </a:pPr>
            <a:r>
              <a:rPr lang="en-US" dirty="0" smtClean="0"/>
              <a:t>promotion of </a:t>
            </a:r>
            <a:r>
              <a:rPr lang="en-US" b="1" u="sng" dirty="0" smtClean="0"/>
              <a:t>public welfare</a:t>
            </a:r>
            <a:r>
              <a:rPr lang="en-US" dirty="0" smtClean="0"/>
              <a:t>, and according to him public welfare refers to </a:t>
            </a:r>
            <a:r>
              <a:rPr lang="en-US" u="sng" dirty="0" smtClean="0"/>
              <a:t>safeguarding faith</a:t>
            </a:r>
            <a:r>
              <a:rPr lang="en-US" dirty="0" smtClean="0"/>
              <a:t>, </a:t>
            </a:r>
            <a:r>
              <a:rPr lang="en-US" u="sng" dirty="0" smtClean="0"/>
              <a:t>intellect</a:t>
            </a:r>
            <a:r>
              <a:rPr lang="en-US" dirty="0" smtClean="0"/>
              <a:t>, </a:t>
            </a:r>
            <a:r>
              <a:rPr lang="en-US" u="sng" dirty="0" smtClean="0"/>
              <a:t>life</a:t>
            </a:r>
            <a:r>
              <a:rPr lang="en-US" dirty="0" smtClean="0"/>
              <a:t>, </a:t>
            </a:r>
            <a:r>
              <a:rPr lang="en-US" u="sng" dirty="0" smtClean="0"/>
              <a:t>property </a:t>
            </a:r>
            <a:r>
              <a:rPr lang="en-US" dirty="0" smtClean="0"/>
              <a:t>and </a:t>
            </a:r>
            <a:r>
              <a:rPr lang="en-US" u="sng" dirty="0" smtClean="0"/>
              <a:t>prosperity</a:t>
            </a:r>
            <a:r>
              <a:rPr lang="en-US" dirty="0" smtClean="0"/>
              <a:t> </a:t>
            </a:r>
            <a:r>
              <a:rPr lang="en-US" sz="1600" dirty="0" smtClean="0">
                <a:hlinkClick r:id="" action="ppaction://noaction"/>
              </a:rPr>
              <a:t>[1]</a:t>
            </a:r>
            <a:r>
              <a:rPr lang="en-US" dirty="0" smtClean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80256" y="6248400"/>
            <a:ext cx="9601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i="1" dirty="0" smtClean="0">
                <a:hlinkClick r:id="" action="ppaction://noaction"/>
              </a:rPr>
              <a:t>[1]</a:t>
            </a:r>
            <a:r>
              <a:rPr lang="en-US" sz="1400" i="1" dirty="0" smtClean="0"/>
              <a:t> Abu </a:t>
            </a:r>
            <a:r>
              <a:rPr lang="en-US" sz="1400" i="1" dirty="0" err="1" smtClean="0"/>
              <a:t>Hamid</a:t>
            </a:r>
            <a:r>
              <a:rPr lang="en-US" sz="1400" i="1" dirty="0" smtClean="0"/>
              <a:t> Al-</a:t>
            </a:r>
            <a:r>
              <a:rPr lang="en-US" sz="1400" i="1" dirty="0" err="1" smtClean="0"/>
              <a:t>Ghazali</a:t>
            </a:r>
            <a:r>
              <a:rPr lang="en-US" sz="1400" i="1" dirty="0" smtClean="0"/>
              <a:t>, Al-</a:t>
            </a:r>
            <a:r>
              <a:rPr lang="en-US" sz="1400" i="1" dirty="0" err="1" smtClean="0"/>
              <a:t>Musatafa</a:t>
            </a:r>
            <a:r>
              <a:rPr lang="en-US" sz="1400" i="1" dirty="0" smtClean="0"/>
              <a:t> Vol.-I.. Al-</a:t>
            </a:r>
            <a:r>
              <a:rPr lang="en-US" sz="1400" i="1" dirty="0" err="1" smtClean="0"/>
              <a:t>Maktaba</a:t>
            </a:r>
            <a:r>
              <a:rPr lang="en-US" sz="1400" i="1" dirty="0" smtClean="0"/>
              <a:t> Al-</a:t>
            </a:r>
            <a:r>
              <a:rPr lang="en-US" sz="1400" i="1" dirty="0" err="1" smtClean="0"/>
              <a:t>Tajiran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Kurba</a:t>
            </a:r>
            <a:r>
              <a:rPr lang="en-US" sz="1400" i="1" dirty="0" smtClean="0"/>
              <a:t>, Cairo,pp.130-40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1600205"/>
            <a:ext cx="10045542" cy="685796"/>
          </a:xfrm>
        </p:spPr>
        <p:txBody>
          <a:bodyPr/>
          <a:lstStyle/>
          <a:p>
            <a:r>
              <a:rPr lang="en-US" dirty="0" smtClean="0"/>
              <a:t>Development of </a:t>
            </a:r>
            <a:r>
              <a:rPr lang="en-US" b="1" u="sng" dirty="0" smtClean="0">
                <a:solidFill>
                  <a:srgbClr val="FF0000"/>
                </a:solidFill>
              </a:rPr>
              <a:t>Personality</a:t>
            </a:r>
            <a:r>
              <a:rPr lang="en-US" dirty="0" smtClean="0"/>
              <a:t> through attaining </a:t>
            </a:r>
            <a:r>
              <a:rPr lang="en-US" dirty="0" err="1" smtClean="0"/>
              <a:t>Saada’a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2656" y="2362200"/>
            <a:ext cx="9220200" cy="35394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u="sng" dirty="0" smtClean="0"/>
              <a:t>AL-GHAZALI</a:t>
            </a:r>
          </a:p>
          <a:p>
            <a:r>
              <a:rPr lang="en-US" sz="3200" b="1" dirty="0" smtClean="0"/>
              <a:t>	Welfare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itchFamily="2" charset="2"/>
              </a:rPr>
              <a:t> 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sz="3200" dirty="0" smtClean="0"/>
              <a:t>safeguarding faith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sz="3200" dirty="0" smtClean="0"/>
              <a:t>intellect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sz="3200" dirty="0" smtClean="0"/>
              <a:t>life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sz="3200" dirty="0" smtClean="0"/>
              <a:t>property and 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sz="3200" dirty="0" smtClean="0"/>
              <a:t>Prosperity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idx="1"/>
          </p:nvPr>
        </p:nvSpPr>
        <p:spPr>
          <a:xfrm>
            <a:off x="558086" y="533401"/>
            <a:ext cx="10045542" cy="55975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Hence, in an Islamic State all the organizations and institutions should reflect the characteristic of merciful blessings and cater for the welfare of all people. 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Alongside material prosperity the </a:t>
            </a:r>
            <a:r>
              <a:rPr lang="en-US" dirty="0" err="1" smtClean="0"/>
              <a:t>Quranic</a:t>
            </a:r>
            <a:r>
              <a:rPr lang="en-US" dirty="0" smtClean="0"/>
              <a:t> commands emphasize the spiritual aspect of humanity, for Islam helps a man both in this world and in the world hereafter.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 is a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EMILE DURKHEIM</a:t>
            </a:r>
          </a:p>
          <a:p>
            <a:r>
              <a:rPr lang="en-US" dirty="0" smtClean="0"/>
              <a:t>Religion is a unified system of beliefs and practices related to sacred things.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 =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REZA ASLAN</a:t>
            </a:r>
          </a:p>
          <a:p>
            <a:r>
              <a:rPr lang="en-US" dirty="0" smtClean="0"/>
              <a:t>[Religion is] a </a:t>
            </a:r>
            <a:r>
              <a:rPr lang="en-US" u="sng" dirty="0" smtClean="0"/>
              <a:t>language</a:t>
            </a:r>
            <a:r>
              <a:rPr lang="en-US" dirty="0" smtClean="0"/>
              <a:t> made up of symbols and metaphors that allows people to </a:t>
            </a:r>
            <a:r>
              <a:rPr lang="en-US" u="sng" dirty="0" smtClean="0"/>
              <a:t>communicate</a:t>
            </a:r>
            <a:r>
              <a:rPr lang="en-US" dirty="0" smtClean="0"/>
              <a:t>, to themselves and to others, the ineffable experience of </a:t>
            </a:r>
            <a:r>
              <a:rPr lang="en-US" u="sng" dirty="0" smtClean="0"/>
              <a:t>faith</a:t>
            </a:r>
            <a:r>
              <a:rPr lang="en-US" dirty="0" smtClean="0"/>
              <a:t>. </a:t>
            </a:r>
          </a:p>
        </p:txBody>
      </p:sp>
      <p:sp>
        <p:nvSpPr>
          <p:cNvPr id="4" name="Rectangle 3"/>
          <p:cNvSpPr/>
          <p:nvPr/>
        </p:nvSpPr>
        <p:spPr>
          <a:xfrm>
            <a:off x="279043" y="6096001"/>
            <a:ext cx="106036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FAITH: </a:t>
            </a:r>
            <a:r>
              <a:rPr lang="en-US" dirty="0" smtClean="0"/>
              <a:t>belief in, devotion to, or trust in somebody or something, especially without logical proof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Religion = </a:t>
            </a:r>
            <a:r>
              <a:rPr lang="en-US" i="1" dirty="0" err="1" smtClean="0"/>
              <a:t>Mazhab</a:t>
            </a:r>
            <a:r>
              <a:rPr lang="en-US" dirty="0" smtClean="0"/>
              <a:t> </a:t>
            </a:r>
            <a:r>
              <a:rPr lang="ur-PK" dirty="0" smtClean="0"/>
              <a:t>مذہب</a:t>
            </a:r>
          </a:p>
          <a:p>
            <a:pPr algn="r" rtl="1"/>
            <a:r>
              <a:rPr lang="ur-PK" dirty="0" smtClean="0"/>
              <a:t>مذہب: راستہ، طریقہ (فیروز الغات) </a:t>
            </a:r>
            <a:endParaRPr lang="en-US" dirty="0" smtClean="0"/>
          </a:p>
          <a:p>
            <a:pPr algn="r" rtl="1"/>
            <a:r>
              <a:rPr lang="ur-PK" dirty="0" smtClean="0"/>
              <a:t>مسلک: قاعدہ، راستہ، دستور </a:t>
            </a:r>
          </a:p>
          <a:p>
            <a:pPr algn="r" rtl="1"/>
            <a:r>
              <a:rPr lang="ur-PK" dirty="0" smtClean="0"/>
              <a:t>قاعدہ: رسم، قانون، ضابطہ، دستور</a:t>
            </a:r>
          </a:p>
          <a:p>
            <a:pPr algn="r" rtl="1"/>
            <a:r>
              <a:rPr lang="ur-PK" dirty="0" smtClean="0"/>
              <a:t>رسم: نقش، تحریر، نشان، چال چلن، طور طریق، دستور، رواج،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096962"/>
          </a:xfrm>
        </p:spPr>
        <p:txBody>
          <a:bodyPr>
            <a:normAutofit/>
          </a:bodyPr>
          <a:lstStyle/>
          <a:p>
            <a:r>
              <a:rPr lang="en-US" b="1" dirty="0" smtClean="0"/>
              <a:t>The meaning of Islam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1524000"/>
            <a:ext cx="10045542" cy="457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word ‘</a:t>
            </a:r>
            <a:r>
              <a:rPr lang="en-US" sz="4000" i="1" dirty="0" smtClean="0"/>
              <a:t>Islam</a:t>
            </a:r>
            <a:r>
              <a:rPr lang="en-US" sz="4000" dirty="0" smtClean="0"/>
              <a:t>’ is from ‘</a:t>
            </a:r>
            <a:r>
              <a:rPr lang="en-US" sz="4000" b="1" i="1" u="sng" dirty="0" err="1" smtClean="0"/>
              <a:t>Salama</a:t>
            </a:r>
            <a:r>
              <a:rPr lang="en-US" sz="4000" dirty="0" smtClean="0"/>
              <a:t>’ which means ‘</a:t>
            </a:r>
            <a:r>
              <a:rPr lang="en-US" sz="4000" b="1" u="sng" dirty="0" smtClean="0"/>
              <a:t>protection</a:t>
            </a:r>
            <a:r>
              <a:rPr lang="en-US" sz="4000" dirty="0" smtClean="0"/>
              <a:t>, </a:t>
            </a:r>
            <a:r>
              <a:rPr lang="en-US" sz="4000" b="1" u="sng" dirty="0" smtClean="0"/>
              <a:t>safety</a:t>
            </a:r>
            <a:r>
              <a:rPr lang="en-US" sz="4000" dirty="0" smtClean="0"/>
              <a:t>, </a:t>
            </a:r>
            <a:r>
              <a:rPr lang="en-US" sz="4000" b="1" u="sng" dirty="0" smtClean="0"/>
              <a:t>reconciliation</a:t>
            </a:r>
            <a:r>
              <a:rPr lang="en-US" sz="4000" dirty="0" smtClean="0"/>
              <a:t>, </a:t>
            </a:r>
            <a:r>
              <a:rPr lang="en-US" sz="4000" b="1" u="sng" dirty="0" smtClean="0"/>
              <a:t>harmony</a:t>
            </a:r>
            <a:r>
              <a:rPr lang="en-US" sz="4000" dirty="0" smtClean="0"/>
              <a:t>, </a:t>
            </a:r>
            <a:r>
              <a:rPr lang="en-US" sz="4000" b="1" u="sng" dirty="0" smtClean="0"/>
              <a:t>peace</a:t>
            </a:r>
            <a:r>
              <a:rPr lang="en-US" sz="4000" dirty="0" smtClean="0"/>
              <a:t>’. </a:t>
            </a:r>
          </a:p>
          <a:p>
            <a:pPr lvl="1"/>
            <a:r>
              <a:rPr lang="ar-SA" sz="3600" dirty="0" smtClean="0"/>
              <a:t>الْمُسْلِمُ مَنْ سَلِمَ الْمُسْلِمُوْنَ منْ لِّسَانِه وَيَدِه.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Literally, there are four meanings of </a:t>
            </a:r>
            <a:r>
              <a:rPr lang="en-US" dirty="0" smtClean="0"/>
              <a:t>the word ‘Islam’: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1. Peace </a:t>
            </a:r>
          </a:p>
          <a:p>
            <a:pPr lvl="1" algn="r"/>
            <a:r>
              <a:rPr lang="ar-SA" sz="2400" dirty="0" smtClean="0"/>
              <a:t>يَهْدِيْ بِهِ اﷲُ مَنِ اتَّبَعَ رِضْوَانَه سُبُلَ السَّلٰمِ.</a:t>
            </a:r>
          </a:p>
          <a:p>
            <a:pPr lvl="1"/>
            <a:r>
              <a:rPr lang="en-US" sz="2400" dirty="0" smtClean="0"/>
              <a:t>Wherewith </a:t>
            </a:r>
            <a:r>
              <a:rPr lang="en-US" sz="2400" dirty="0" err="1" smtClean="0"/>
              <a:t>Allâh</a:t>
            </a:r>
            <a:r>
              <a:rPr lang="en-US" sz="2400" dirty="0" smtClean="0"/>
              <a:t> guides all those who seek His Good Pleasure to ways of peace</a:t>
            </a:r>
            <a:r>
              <a:rPr lang="ur-PK" sz="2400" dirty="0" smtClean="0"/>
              <a:t> </a:t>
            </a:r>
            <a:r>
              <a:rPr lang="en-US" sz="2400" dirty="0" smtClean="0"/>
              <a:t> (Quran, </a:t>
            </a:r>
            <a:r>
              <a:rPr lang="en-US" sz="2400" dirty="0" err="1" smtClean="0"/>
              <a:t>Almaida</a:t>
            </a:r>
            <a:r>
              <a:rPr lang="en-US" sz="2400" dirty="0" smtClean="0"/>
              <a:t>, 5:16).</a:t>
            </a:r>
          </a:p>
          <a:p>
            <a:r>
              <a:rPr lang="en-US" sz="2800" dirty="0" smtClean="0"/>
              <a:t>2. Submission, Acceptance</a:t>
            </a:r>
          </a:p>
          <a:p>
            <a:pPr lvl="1" algn="r" rtl="1"/>
            <a:r>
              <a:rPr lang="ar-SA" sz="2400" dirty="0" smtClean="0"/>
              <a:t>اِذْ قَالَ لَه رَبُّه اَسْلِمْ قَالَ اَسْلَمْتُ لِرَبِّ الْعٰلَمِيْنَ</a:t>
            </a:r>
            <a:r>
              <a:rPr lang="en-US" sz="2400" dirty="0" smtClean="0"/>
              <a:t>o</a:t>
            </a:r>
          </a:p>
          <a:p>
            <a:pPr lvl="1"/>
            <a:r>
              <a:rPr lang="en-US" sz="2400" dirty="0" smtClean="0"/>
              <a:t>When his Lord said to him, "Submit (i.e. be a Muslim)!" He said, "I have submitted myself (as a Muslim) to the Lord of the </a:t>
            </a:r>
            <a:r>
              <a:rPr lang="en-US" sz="2400" i="1" dirty="0" smtClean="0"/>
              <a:t>'</a:t>
            </a:r>
            <a:r>
              <a:rPr lang="en-US" sz="2400" i="1" dirty="0" err="1" smtClean="0"/>
              <a:t>Alamîn</a:t>
            </a:r>
            <a:r>
              <a:rPr lang="en-US" sz="2400" i="1" dirty="0" smtClean="0"/>
              <a:t> </a:t>
            </a:r>
            <a:r>
              <a:rPr lang="en-US" sz="2400" dirty="0" smtClean="0"/>
              <a:t>(mankind, </a:t>
            </a:r>
            <a:r>
              <a:rPr lang="en-US" sz="2400" dirty="0" err="1" smtClean="0"/>
              <a:t>jinns</a:t>
            </a:r>
            <a:r>
              <a:rPr lang="en-US" sz="2400" dirty="0" smtClean="0"/>
              <a:t> and all that exists)."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Reconciliation and Harmony </a:t>
            </a:r>
          </a:p>
          <a:p>
            <a:pPr lvl="1"/>
            <a:r>
              <a:rPr lang="ar-SA" dirty="0" smtClean="0"/>
              <a:t>يٰاَيُّهَا الَّذِيْنَ اٰمَنُوا ادْخُلُوْا فِی السِّلْمِ کَآفَّةً.</a:t>
            </a:r>
          </a:p>
          <a:p>
            <a:pPr lvl="1"/>
            <a:r>
              <a:rPr lang="en-US" dirty="0" smtClean="0"/>
              <a:t>O you who believe, you shall embrace total submission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Salama</a:t>
            </a:r>
            <a:r>
              <a:rPr lang="en-US" dirty="0" smtClean="0"/>
              <a:t> also refers to a very tall tree </a:t>
            </a:r>
          </a:p>
          <a:p>
            <a:pPr lvl="1"/>
            <a:r>
              <a:rPr lang="en-US" dirty="0" smtClean="0"/>
              <a:t>Peace, Submission</a:t>
            </a:r>
            <a:r>
              <a:rPr lang="en-US" dirty="0" smtClean="0"/>
              <a:t>, Harmony, and </a:t>
            </a:r>
            <a:r>
              <a:rPr lang="en-US" dirty="0" err="1" smtClean="0"/>
              <a:t>Grandeaur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7129" y="457200"/>
            <a:ext cx="9487456" cy="914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7129" y="1524000"/>
            <a:ext cx="9723569" cy="4114800"/>
          </a:xfrm>
        </p:spPr>
        <p:txBody>
          <a:bodyPr/>
          <a:lstStyle/>
          <a:p>
            <a:pPr marL="360363" indent="-360363" algn="just"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</a:rPr>
              <a:t>The last divine book, the Holy Quran, which according to our belief contains the words of Allah, has called </a:t>
            </a:r>
            <a:r>
              <a:rPr lang="en-US" b="1" u="sng" dirty="0" smtClean="0">
                <a:solidFill>
                  <a:schemeClr val="tx1"/>
                </a:solidFill>
              </a:rPr>
              <a:t>Islam a complete way of life</a:t>
            </a:r>
            <a:r>
              <a:rPr lang="en-US" dirty="0" smtClean="0">
                <a:solidFill>
                  <a:schemeClr val="tx1"/>
                </a:solidFill>
              </a:rPr>
              <a:t>, and has chosen Islam as a way of life for all human beings (Al-Quran, 5:3). </a:t>
            </a:r>
          </a:p>
          <a:p>
            <a:pPr marL="360363" indent="-360363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39451" y="4321016"/>
            <a:ext cx="4722263" cy="253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When Islam is termed as complete way of life, it means it. i.e. no  aspect of life – social , political, economic or personal, is out of the sphere of Islam.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16479</TotalTime>
  <Words>1273</Words>
  <Application>Microsoft Office PowerPoint</Application>
  <PresentationFormat>Custom</PresentationFormat>
  <Paragraphs>91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CONCEPT OF WELFARE   IN ISLAM </vt:lpstr>
      <vt:lpstr>Islam is a religion</vt:lpstr>
      <vt:lpstr>Religion = Identity</vt:lpstr>
      <vt:lpstr>Slide 4</vt:lpstr>
      <vt:lpstr>The meaning of Islam</vt:lpstr>
      <vt:lpstr>Literally, there are four meanings of the word ‘Islam’: </vt:lpstr>
      <vt:lpstr>Slide 7</vt:lpstr>
      <vt:lpstr>Slide 8</vt:lpstr>
      <vt:lpstr>Slide 9</vt:lpstr>
      <vt:lpstr>The sacred and the secular </vt:lpstr>
      <vt:lpstr>The Islamic Approach to Social Welfare </vt:lpstr>
      <vt:lpstr>Material and Spiritual Needs</vt:lpstr>
      <vt:lpstr>Resources on Earth</vt:lpstr>
      <vt:lpstr>Slide 14</vt:lpstr>
      <vt:lpstr>ISLAMIC PHILOSOPHY OF WELFARE</vt:lpstr>
      <vt:lpstr>A-Ghazali and Islamic Welfare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WELFARE AND ISLAM</dc:title>
  <dc:creator>Social Work</dc:creator>
  <cp:lastModifiedBy>Imran</cp:lastModifiedBy>
  <cp:revision>126</cp:revision>
  <dcterms:created xsi:type="dcterms:W3CDTF">2008-11-01T17:07:40Z</dcterms:created>
  <dcterms:modified xsi:type="dcterms:W3CDTF">2020-02-10T15:38:47Z</dcterms:modified>
</cp:coreProperties>
</file>